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</p:sldIdLst>
  <p:sldSz cy="5143500" cx="9144000"/>
  <p:notesSz cx="6858000" cy="9144000"/>
  <p:embeddedFontLst>
    <p:embeddedFont>
      <p:font typeface="Montserrat SemiBold"/>
      <p:regular r:id="rId36"/>
      <p:bold r:id="rId37"/>
      <p:italic r:id="rId38"/>
      <p:boldItalic r:id="rId39"/>
    </p:embeddedFont>
    <p:embeddedFont>
      <p:font typeface="Montserrat"/>
      <p:regular r:id="rId40"/>
      <p:bold r:id="rId41"/>
      <p:italic r:id="rId42"/>
      <p:boldItalic r:id="rId43"/>
    </p:embeddedFont>
    <p:embeddedFont>
      <p:font typeface="Montserrat Medium"/>
      <p:regular r:id="rId44"/>
      <p:bold r:id="rId45"/>
      <p:italic r:id="rId46"/>
      <p:boldItalic r:id="rId4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1" name="IMANOL BENITEZ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ED0108F9-FD71-4E5E-9B5D-565D4A0FEA85}">
  <a:tblStyle styleId="{ED0108F9-FD71-4E5E-9B5D-565D4A0FEA8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-regular.fntdata"/><Relationship Id="rId20" Type="http://schemas.openxmlformats.org/officeDocument/2006/relationships/slide" Target="slides/slide13.xml"/><Relationship Id="rId42" Type="http://schemas.openxmlformats.org/officeDocument/2006/relationships/font" Target="fonts/Montserrat-italic.fntdata"/><Relationship Id="rId41" Type="http://schemas.openxmlformats.org/officeDocument/2006/relationships/font" Target="fonts/Montserrat-bold.fntdata"/><Relationship Id="rId22" Type="http://schemas.openxmlformats.org/officeDocument/2006/relationships/slide" Target="slides/slide15.xml"/><Relationship Id="rId44" Type="http://schemas.openxmlformats.org/officeDocument/2006/relationships/font" Target="fonts/MontserratMedium-regular.fntdata"/><Relationship Id="rId21" Type="http://schemas.openxmlformats.org/officeDocument/2006/relationships/slide" Target="slides/slide14.xml"/><Relationship Id="rId43" Type="http://schemas.openxmlformats.org/officeDocument/2006/relationships/font" Target="fonts/Montserrat-boldItalic.fntdata"/><Relationship Id="rId24" Type="http://schemas.openxmlformats.org/officeDocument/2006/relationships/slide" Target="slides/slide17.xml"/><Relationship Id="rId46" Type="http://schemas.openxmlformats.org/officeDocument/2006/relationships/font" Target="fonts/MontserratMedium-italic.fntdata"/><Relationship Id="rId23" Type="http://schemas.openxmlformats.org/officeDocument/2006/relationships/slide" Target="slides/slide16.xml"/><Relationship Id="rId45" Type="http://schemas.openxmlformats.org/officeDocument/2006/relationships/font" Target="fonts/MontserratMedium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47" Type="http://schemas.openxmlformats.org/officeDocument/2006/relationships/font" Target="fonts/MontserratMedium-boldItalic.fntdata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5" Type="http://schemas.openxmlformats.org/officeDocument/2006/relationships/commentAuthors" Target="commentAuthors.xml"/><Relationship Id="rId6" Type="http://schemas.openxmlformats.org/officeDocument/2006/relationships/slideMaster" Target="slideMasters/slideMaster1.xml"/><Relationship Id="rId29" Type="http://schemas.openxmlformats.org/officeDocument/2006/relationships/slide" Target="slides/slide2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11" Type="http://schemas.openxmlformats.org/officeDocument/2006/relationships/slide" Target="slides/slide4.xml"/><Relationship Id="rId33" Type="http://schemas.openxmlformats.org/officeDocument/2006/relationships/slide" Target="slides/slide26.xml"/><Relationship Id="rId10" Type="http://schemas.openxmlformats.org/officeDocument/2006/relationships/slide" Target="slides/slide3.xml"/><Relationship Id="rId32" Type="http://schemas.openxmlformats.org/officeDocument/2006/relationships/slide" Target="slides/slide25.xml"/><Relationship Id="rId13" Type="http://schemas.openxmlformats.org/officeDocument/2006/relationships/slide" Target="slides/slide6.xml"/><Relationship Id="rId35" Type="http://schemas.openxmlformats.org/officeDocument/2006/relationships/slide" Target="slides/slide28.xml"/><Relationship Id="rId12" Type="http://schemas.openxmlformats.org/officeDocument/2006/relationships/slide" Target="slides/slide5.xml"/><Relationship Id="rId34" Type="http://schemas.openxmlformats.org/officeDocument/2006/relationships/slide" Target="slides/slide27.xml"/><Relationship Id="rId15" Type="http://schemas.openxmlformats.org/officeDocument/2006/relationships/slide" Target="slides/slide8.xml"/><Relationship Id="rId37" Type="http://schemas.openxmlformats.org/officeDocument/2006/relationships/font" Target="fonts/MontserratSemiBold-bold.fntdata"/><Relationship Id="rId14" Type="http://schemas.openxmlformats.org/officeDocument/2006/relationships/slide" Target="slides/slide7.xml"/><Relationship Id="rId36" Type="http://schemas.openxmlformats.org/officeDocument/2006/relationships/font" Target="fonts/MontserratSemiBold-regular.fntdata"/><Relationship Id="rId17" Type="http://schemas.openxmlformats.org/officeDocument/2006/relationships/slide" Target="slides/slide10.xml"/><Relationship Id="rId39" Type="http://schemas.openxmlformats.org/officeDocument/2006/relationships/font" Target="fonts/MontserratSemiBold-boldItalic.fntdata"/><Relationship Id="rId16" Type="http://schemas.openxmlformats.org/officeDocument/2006/relationships/slide" Target="slides/slide9.xml"/><Relationship Id="rId38" Type="http://schemas.openxmlformats.org/officeDocument/2006/relationships/font" Target="fonts/MontserratSemiBold-italic.fntdata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4-03-14T22:20:43.137">
    <p:pos x="6000" y="0"/>
    <p:text>Trained using a train, test and validation slips of the data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6b43ad12f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26b43ad12f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8f076bc2ff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28f076bc2ff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26b43ad12fa_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26b43ad12fa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8f076bc2ff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28f076bc2ff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6ba5d0507b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26ba5d0507b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c2b12b3d9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2c2b12b3d9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Due to the non-linear complex connections between the features and the targets, models such as random forest and regression models would not compute accurate results for the data. 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c2e41f300e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2c2e41f300e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Slide talking about the neural networks used in the project and the architecture of the models 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1feature-&gt;1target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3features-&gt;1target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3features-&gt;all_targets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c2e41f300e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2c2e41f300e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Neural network can be tuned by </a:t>
            </a:r>
            <a:r>
              <a:rPr lang="en"/>
              <a:t>changing</a:t>
            </a:r>
            <a:r>
              <a:rPr lang="en"/>
              <a:t> the learning rate, weight decay, </a:t>
            </a:r>
            <a:r>
              <a:rPr lang="en"/>
              <a:t>epochs, batch size, activation function, Here are some graphs showcasing the loss results for the training and validation data.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SFor this project we have trained various distinct neural networks, with the main difference between them being the number of features and targets they are trained: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authors faced similar challenges with the more complex model and their predictions. 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c2b12b3d90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2c2b12b3d90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order to find the best fit hyperparameters for the models, we ran an hyperparameter optimization framework to automate hyperparameter search</a:t>
            </a:r>
            <a:br>
              <a:rPr lang="en"/>
            </a:br>
            <a:br>
              <a:rPr lang="en"/>
            </a:br>
            <a:r>
              <a:rPr lang="en"/>
              <a:t>Tree-structured Parzen Estimator (TPE):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TPE is a Bayesian approach that models the probability distribution of hyperparameters given the scores (e.g., loss or accuracy) they achieved.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It creates two distributions: one for hyperparameters resulting in good scores and one for those leading to poorer scores.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The ratio of these two distributions is used to estimate the expected improvement (EI) of new hyperparameter sets.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Selection of Next Hyperparameters: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Based on the EI, TPE proposes the next set of hyperparameters to evaluate. The idea is to choose hyperparameters that are likely to yield improvements.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This approach contrasts with random or grid search methods, as it leverages past trial results to make informed decisions on which areas of the hyperparameter space to explore next.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Iterative Process: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As more trials are conducted, the TPE model gets updated with the new results, refining its understanding of the objective function.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This process continues iteratively, with Optuna using the updated TPE model to propose increasingly effective hyperparameter configurations.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Efficiency: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Bayesian optimization is particularly beneficial for optimizing complex functions with a limited budget for evaluations, as is often the case in hyperparameter tuning.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It's generally more efficient than grid search or random search, especially in high-dimensional spaces.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 of varying the learning rate hyperparameter graph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c2b12b3d90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2c2b12b3d90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Some of our metrics along side the </a:t>
            </a:r>
            <a:r>
              <a:rPr lang="en"/>
              <a:t>authors</a:t>
            </a:r>
            <a:r>
              <a:rPr lang="en"/>
              <a:t> metrics for different models and predictions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6ba5d0507b_1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26ba5d0507b_1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Plot something like this for the results section of the presentation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0.04516524712222814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Mean Squared Error (MSE): 0.0031779328213800227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Root Mean Squared Error (RMSE): 0.05637315692224468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R-squared: 0.752562356038855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26b43ad12fa_0_3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26b43ad12fa_0_3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26ba5d0507b_1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26ba5d0507b_1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Plot something like this for the results section of the presentation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0.04516524712222814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Mean Squared Error (MSE): 0.0031779328213800227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Root Mean Squared Error (RMSE): 0.05637315692224468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R-squared: 0.752562356038855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26ba5d0507b_1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26ba5d0507b_1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Plot something like this for the results section of the presentation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0.04516524712222814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Mean Squared Error (MSE): 0.0031779328213800227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Root Mean Squared Error (RMSE): 0.05637315692224468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R-squared: 0.752562356038855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2c2e41f300e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2c2e41f300e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Plot something like this for the results section of the presentation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0.04516524712222814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Mean Squared Error (MSE): 0.0031779328213800227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Root Mean Squared Error (RMSE): 0.05637315692224468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R-squared: 0.752562356038855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6ba5d0507b_1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26ba5d0507b_1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Plot something like this for the results section of the presentation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0.04516524712222814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Mean Squared Error (MSE): 0.0031779328213800227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Root Mean Squared Error (RMSE): 0.05637315692224468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R-squared: 0.752562356038855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26ba5d0507b_1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26ba5d0507b_1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Plot something like this for the results section of the presentation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0.04516524712222814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Mean Squared Error (MSE): 0.0031779328213800227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Root Mean Squared Error (RMSE): 0.05637315692224468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R-squared: 0.752562356038855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26ba5d0507b_1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26ba5d0507b_1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Plot something like this for the results section of the presentation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0.04516524712222814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Mean Squared Error (MSE): 0.0031779328213800227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Root Mean Squared Error (RMSE): 0.05637315692224468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R-squared: 0.752562356038855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2c2b6611feb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2c2b6611feb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26b43ad12fa_0_2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26b43ad12fa_0_2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26ba5d0507b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26ba5d0507b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26b43ad12fa_0_2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26b43ad12fa_0_2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26b43ad12fa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26b43ad12fa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2c2b6611feb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2c2b6611feb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6b43ad12fa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26b43ad12fa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6b43ad12fa_0_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26b43ad12fa_0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c2b6611feb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2c2b6611feb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6ba5d0507b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26ba5d0507b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4.png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Relationship Id="rId4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Relationship Id="rId4" Type="http://schemas.openxmlformats.org/officeDocument/2006/relationships/image" Target="../media/image9.png"/><Relationship Id="rId5" Type="http://schemas.openxmlformats.org/officeDocument/2006/relationships/image" Target="../media/image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comments" Target="../comments/comment1.xml"/><Relationship Id="rId4" Type="http://schemas.openxmlformats.org/officeDocument/2006/relationships/image" Target="../media/image15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26.png"/><Relationship Id="rId6" Type="http://schemas.openxmlformats.org/officeDocument/2006/relationships/image" Target="../media/image17.png"/><Relationship Id="rId7" Type="http://schemas.openxmlformats.org/officeDocument/2006/relationships/image" Target="../media/image2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0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s://www.scientificamerican.com/article/how-analyzing-cosmic-nothing-might-explain-everything/" TargetMode="External"/><Relationship Id="rId4" Type="http://schemas.openxmlformats.org/officeDocument/2006/relationships/hyperlink" Target="https://astronomynow.com/2016/08/12/astronomers-use-cosmic-voids-to-study-the-universe/" TargetMode="External"/><Relationship Id="rId5" Type="http://schemas.openxmlformats.org/officeDocument/2006/relationships/hyperlink" Target="https://www.space.com/why-avoid-the-cosmic-voids.html" TargetMode="External"/><Relationship Id="rId6" Type="http://schemas.openxmlformats.org/officeDocument/2006/relationships/hyperlink" Target="https://www.worldscientific.com/doi/pdf/10.1142/S2010194511000092" TargetMode="Externa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9500"/>
            <a:ext cx="9296399" cy="52082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>
            <p:ph type="ctrTitle"/>
          </p:nvPr>
        </p:nvSpPr>
        <p:spPr>
          <a:xfrm>
            <a:off x="697350" y="489750"/>
            <a:ext cx="7749300" cy="20820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408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Inferring Cosmological Parameters from </a:t>
            </a:r>
            <a:endParaRPr b="1" sz="408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408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Void Properties</a:t>
            </a:r>
            <a:r>
              <a:rPr b="1" lang="en" sz="408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sz="408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588600" y="2679325"/>
            <a:ext cx="7966800" cy="1983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ECECEC"/>
                </a:solidFill>
                <a:latin typeface="Montserrat"/>
                <a:ea typeface="Montserrat"/>
                <a:cs typeface="Montserrat"/>
                <a:sym typeface="Montserrat"/>
              </a:rPr>
              <a:t>By: The Extremely Extravagant Elephants</a:t>
            </a:r>
            <a:endParaRPr b="1" sz="2200">
              <a:solidFill>
                <a:srgbClr val="ECECE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ECECEC"/>
                </a:solidFill>
                <a:latin typeface="Montserrat"/>
                <a:ea typeface="Montserrat"/>
                <a:cs typeface="Montserrat"/>
                <a:sym typeface="Montserrat"/>
              </a:rPr>
              <a:t>Sparsh, Vedang, Joseph, Manny</a:t>
            </a:r>
            <a:endParaRPr b="1" sz="2200">
              <a:solidFill>
                <a:srgbClr val="ECECE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rgbClr val="ECECE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ECECEC"/>
                </a:solidFill>
                <a:latin typeface="Montserrat"/>
                <a:ea typeface="Montserrat"/>
                <a:cs typeface="Montserrat"/>
                <a:sym typeface="Montserrat"/>
              </a:rPr>
              <a:t>Physics C170M Final Presentation</a:t>
            </a:r>
            <a:endParaRPr b="1" sz="2200">
              <a:solidFill>
                <a:srgbClr val="ECECE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ECECEC"/>
                </a:solidFill>
                <a:latin typeface="Montserrat"/>
                <a:ea typeface="Montserrat"/>
                <a:cs typeface="Montserrat"/>
                <a:sym typeface="Montserrat"/>
              </a:rPr>
              <a:t>14th March, 2024 </a:t>
            </a:r>
            <a:endParaRPr b="1" sz="2200">
              <a:solidFill>
                <a:srgbClr val="ECECE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7" name="Google Shape;57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8" name="Google Shape;58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19175" y="3508725"/>
            <a:ext cx="2636224" cy="138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CCCCC"/>
        </a:solid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2"/>
          <p:cNvSpPr txBox="1"/>
          <p:nvPr/>
        </p:nvSpPr>
        <p:spPr>
          <a:xfrm>
            <a:off x="515225" y="241175"/>
            <a:ext cx="5481600" cy="8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Montserrat"/>
                <a:ea typeface="Montserrat"/>
                <a:cs typeface="Montserrat"/>
                <a:sym typeface="Montserrat"/>
              </a:rPr>
              <a:t>Part 2: Understanding Void Data</a:t>
            </a:r>
            <a:endParaRPr b="1" sz="22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8" name="Google Shape;128;p22"/>
          <p:cNvSpPr txBox="1"/>
          <p:nvPr/>
        </p:nvSpPr>
        <p:spPr>
          <a:xfrm>
            <a:off x="554700" y="1122525"/>
            <a:ext cx="3407100" cy="32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29" name="Google Shape;129;p22"/>
          <p:cNvSpPr txBox="1"/>
          <p:nvPr/>
        </p:nvSpPr>
        <p:spPr>
          <a:xfrm>
            <a:off x="673075" y="1004150"/>
            <a:ext cx="8116500" cy="35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 Medium"/>
              <a:buChar char="●"/>
            </a:pPr>
            <a:r>
              <a:rPr lang="en" sz="17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Simulation data obtained from Globus </a:t>
            </a:r>
            <a:endParaRPr sz="17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 Medium"/>
              <a:buChar char="●"/>
            </a:pPr>
            <a:r>
              <a:rPr lang="en" sz="17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GigantesVoid with ~1 billion voids! </a:t>
            </a:r>
            <a:endParaRPr sz="17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 Medium"/>
              <a:buChar char="●"/>
            </a:pPr>
            <a:r>
              <a:rPr lang="en" sz="17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All voids at z = 0.0</a:t>
            </a:r>
            <a:endParaRPr sz="17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 Medium"/>
              <a:buChar char="●"/>
            </a:pPr>
            <a:r>
              <a:rPr lang="en" sz="17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2000 catalogs with ~2000 voids each</a:t>
            </a:r>
            <a:endParaRPr sz="17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 Medium"/>
              <a:buChar char="●"/>
            </a:pPr>
            <a:r>
              <a:rPr lang="en" sz="17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Used shape and position files</a:t>
            </a:r>
            <a:endParaRPr sz="17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 Medium"/>
              <a:buChar char="●"/>
            </a:pPr>
            <a:r>
              <a:rPr lang="en" sz="17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No void cuts and no data conversion</a:t>
            </a:r>
            <a:endParaRPr sz="17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 Medium"/>
              <a:buChar char="●"/>
            </a:pPr>
            <a:r>
              <a:rPr lang="en" sz="17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ellipticity = e, radius = r, </a:t>
            </a:r>
            <a:r>
              <a:rPr lang="en" sz="17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density</a:t>
            </a:r>
            <a:r>
              <a:rPr lang="en" sz="17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contrast = d</a:t>
            </a:r>
            <a:endParaRPr sz="17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30" name="Google Shape;130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1" name="Google Shape;13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53550" y="748975"/>
            <a:ext cx="2518900" cy="2387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CCCCC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3"/>
          <p:cNvSpPr txBox="1"/>
          <p:nvPr/>
        </p:nvSpPr>
        <p:spPr>
          <a:xfrm>
            <a:off x="515225" y="241175"/>
            <a:ext cx="4801500" cy="8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Montserrat"/>
                <a:ea typeface="Montserrat"/>
                <a:cs typeface="Montserrat"/>
                <a:sym typeface="Montserrat"/>
              </a:rPr>
              <a:t>Part 3: Exploring the Data</a:t>
            </a:r>
            <a:endParaRPr b="1" sz="22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7" name="Google Shape;137;p23"/>
          <p:cNvSpPr txBox="1"/>
          <p:nvPr/>
        </p:nvSpPr>
        <p:spPr>
          <a:xfrm>
            <a:off x="673075" y="1004150"/>
            <a:ext cx="8116500" cy="239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 Medium"/>
              <a:buChar char="●"/>
            </a:pPr>
            <a:r>
              <a:rPr lang="en" sz="17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Used e, r, d</a:t>
            </a:r>
            <a:endParaRPr sz="17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 Medium"/>
              <a:buChar char="●"/>
            </a:pPr>
            <a:r>
              <a:rPr lang="en" sz="17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Only 1 catalog had NaN values</a:t>
            </a:r>
            <a:endParaRPr sz="17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 Medium"/>
              <a:buChar char="●"/>
            </a:pPr>
            <a:r>
              <a:rPr lang="en" sz="17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No outliers identified</a:t>
            </a:r>
            <a:endParaRPr sz="17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 Medium"/>
              <a:buChar char="●"/>
            </a:pPr>
            <a:r>
              <a:rPr lang="en" sz="17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Features had no significant correlation</a:t>
            </a:r>
            <a:endParaRPr sz="17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38" name="Google Shape;138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9" name="Google Shape;13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5675" y="2679025"/>
            <a:ext cx="8175000" cy="208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94800" y="173250"/>
            <a:ext cx="2905874" cy="239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CCCCC"/>
        </a:solid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4"/>
          <p:cNvSpPr txBox="1"/>
          <p:nvPr/>
        </p:nvSpPr>
        <p:spPr>
          <a:xfrm>
            <a:off x="515225" y="241175"/>
            <a:ext cx="4801500" cy="8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Montserrat"/>
                <a:ea typeface="Montserrat"/>
                <a:cs typeface="Montserrat"/>
                <a:sym typeface="Montserrat"/>
              </a:rPr>
              <a:t>Part 4: Data Cleaning</a:t>
            </a:r>
            <a:endParaRPr b="1" sz="22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6" name="Google Shape;146;p24"/>
          <p:cNvSpPr txBox="1"/>
          <p:nvPr/>
        </p:nvSpPr>
        <p:spPr>
          <a:xfrm>
            <a:off x="673075" y="1004150"/>
            <a:ext cx="8116500" cy="37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 Medium"/>
              <a:buChar char="●"/>
            </a:pPr>
            <a:r>
              <a:rPr lang="en" sz="17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Data cleaned to have e, r, d only</a:t>
            </a:r>
            <a:endParaRPr sz="17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 Medium"/>
              <a:buChar char="●"/>
            </a:pPr>
            <a:r>
              <a:rPr lang="en" sz="17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Dropping NaN catalog removed 1/2000th of data</a:t>
            </a:r>
            <a:endParaRPr sz="17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 Medium"/>
              <a:buChar char="●"/>
            </a:pPr>
            <a:r>
              <a:rPr lang="en" sz="17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Same for cosmological parameters</a:t>
            </a:r>
            <a:endParaRPr sz="17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 Medium"/>
              <a:buChar char="●"/>
            </a:pPr>
            <a:r>
              <a:rPr lang="en" sz="17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Data was indexed according to catalog</a:t>
            </a:r>
            <a:endParaRPr sz="17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 Medium"/>
              <a:buChar char="●"/>
            </a:pPr>
            <a:r>
              <a:rPr lang="en" sz="17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Models use different number of features</a:t>
            </a:r>
            <a:endParaRPr sz="17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47" name="Google Shape;147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8" name="Google Shape;14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3076" y="3087201"/>
            <a:ext cx="5601369" cy="1576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CCCCC"/>
        </a:solid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5"/>
          <p:cNvSpPr txBox="1"/>
          <p:nvPr>
            <p:ph type="ctrTitle"/>
          </p:nvPr>
        </p:nvSpPr>
        <p:spPr>
          <a:xfrm>
            <a:off x="982050" y="1385100"/>
            <a:ext cx="7179900" cy="237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4080">
                <a:latin typeface="Montserrat"/>
                <a:ea typeface="Montserrat"/>
                <a:cs typeface="Montserrat"/>
                <a:sym typeface="Montserrat"/>
              </a:rPr>
              <a:t>HOW TO TRAIN YOUR FULLY CONNECTED NEURAL NETWORK</a:t>
            </a:r>
            <a:endParaRPr b="1" sz="408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4" name="Google Shape;154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CCCCC"/>
        </a:solid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6"/>
          <p:cNvSpPr txBox="1"/>
          <p:nvPr/>
        </p:nvSpPr>
        <p:spPr>
          <a:xfrm>
            <a:off x="515225" y="241175"/>
            <a:ext cx="48015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Montserrat"/>
                <a:ea typeface="Montserrat"/>
                <a:cs typeface="Montserrat"/>
                <a:sym typeface="Montserrat"/>
              </a:rPr>
              <a:t>Part 5: Why Neural Networks?</a:t>
            </a:r>
            <a:endParaRPr b="1" sz="22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0" name="Google Shape;160;p26"/>
          <p:cNvSpPr txBox="1"/>
          <p:nvPr/>
        </p:nvSpPr>
        <p:spPr>
          <a:xfrm>
            <a:off x="337600" y="807825"/>
            <a:ext cx="8548500" cy="398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 Medium"/>
              <a:buChar char="●"/>
            </a:pPr>
            <a:r>
              <a:rPr lang="en" sz="17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The relationship between the features and targets is                              very complex and cannot be analyzed using simple models</a:t>
            </a:r>
            <a:endParaRPr sz="17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 Medium"/>
              <a:buChar char="●"/>
            </a:pPr>
            <a:r>
              <a:rPr lang="en" sz="17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The data to be analyzed is very large, containing millions of void catalogs to analyze.</a:t>
            </a:r>
            <a:endParaRPr sz="17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 Medium"/>
              <a:buChar char="●"/>
            </a:pPr>
            <a:r>
              <a:rPr lang="en" sz="17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Neural </a:t>
            </a:r>
            <a:r>
              <a:rPr lang="en" sz="17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networks ignore outliers parameters by dropping the weights of the outlier nodes.</a:t>
            </a:r>
            <a:endParaRPr sz="17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 Medium"/>
              <a:buChar char="●"/>
            </a:pPr>
            <a:r>
              <a:rPr lang="en" sz="17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Neural networks offer flexibility in architecture design, they are scalable to accommodate future expansions in data volume and complexity</a:t>
            </a:r>
            <a:endParaRPr sz="17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61" name="Google Shape;161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2" name="Google Shape;16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62300" y="95700"/>
            <a:ext cx="2075784" cy="1037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CCCCC"/>
        </a:solidFill>
      </p:bgPr>
    </p:bg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7"/>
          <p:cNvSpPr txBox="1"/>
          <p:nvPr/>
        </p:nvSpPr>
        <p:spPr>
          <a:xfrm>
            <a:off x="552750" y="1031300"/>
            <a:ext cx="8038500" cy="12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Loss functions used:</a:t>
            </a:r>
            <a:endParaRPr b="1" sz="17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 Medium"/>
              <a:buAutoNum type="arabicPeriod"/>
            </a:pPr>
            <a:r>
              <a:rPr lang="en" sz="17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Mean Squared Logarithmic Error.</a:t>
            </a:r>
            <a:endParaRPr sz="17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 Medium"/>
              <a:buAutoNum type="arabicPeriod"/>
            </a:pPr>
            <a:r>
              <a:rPr lang="en" sz="17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Custom Loss Functions.</a:t>
            </a:r>
            <a:endParaRPr sz="17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68" name="Google Shape;168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9" name="Google Shape;169;p27"/>
          <p:cNvSpPr txBox="1"/>
          <p:nvPr/>
        </p:nvSpPr>
        <p:spPr>
          <a:xfrm>
            <a:off x="465700" y="393575"/>
            <a:ext cx="8038500" cy="4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Montserrat"/>
                <a:ea typeface="Montserrat"/>
                <a:cs typeface="Montserrat"/>
                <a:sym typeface="Montserrat"/>
              </a:rPr>
              <a:t>Part 5: Loss Functions and NN model architecture </a:t>
            </a:r>
            <a:endParaRPr b="1" sz="22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70" name="Google Shape;17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17825" y="1119635"/>
            <a:ext cx="3325925" cy="1094727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7"/>
          <p:cNvSpPr txBox="1"/>
          <p:nvPr/>
        </p:nvSpPr>
        <p:spPr>
          <a:xfrm>
            <a:off x="552750" y="2302700"/>
            <a:ext cx="4965000" cy="22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Model Architectures</a:t>
            </a:r>
            <a:r>
              <a:rPr b="1"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sz="17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1 Input, 3 Inputs -&gt; 1 Output, 10 Outputs</a:t>
            </a:r>
            <a:endParaRPr sz="17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 Medium"/>
              <a:buAutoNum type="arabicPeriod"/>
            </a:pPr>
            <a:r>
              <a:rPr lang="en" sz="17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4 dense layers - 100, ReLU</a:t>
            </a:r>
            <a:endParaRPr sz="17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 Medium"/>
              <a:buAutoNum type="arabicPeriod"/>
            </a:pPr>
            <a:r>
              <a:rPr lang="en" sz="17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1 dropout layer - 0.2</a:t>
            </a:r>
            <a:endParaRPr sz="17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 Medium"/>
              <a:buAutoNum type="arabicPeriod"/>
            </a:pPr>
            <a:r>
              <a:rPr lang="en" sz="17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AdamW optimization</a:t>
            </a:r>
            <a:endParaRPr sz="17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 Medium"/>
              <a:buAutoNum type="arabicPeriod"/>
            </a:pPr>
            <a:r>
              <a:rPr lang="en" sz="17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1 or 10 node output layer</a:t>
            </a:r>
            <a:endParaRPr sz="17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172" name="Google Shape;172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17750" y="2882288"/>
            <a:ext cx="3325924" cy="16482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25040" y="2351524"/>
            <a:ext cx="331148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CCCCC"/>
        </a:solidFill>
      </p:bgPr>
    </p:bg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8"/>
          <p:cNvSpPr txBox="1"/>
          <p:nvPr/>
        </p:nvSpPr>
        <p:spPr>
          <a:xfrm>
            <a:off x="515225" y="241175"/>
            <a:ext cx="6338400" cy="8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Montserrat"/>
                <a:ea typeface="Montserrat"/>
                <a:cs typeface="Montserrat"/>
                <a:sym typeface="Montserrat"/>
              </a:rPr>
              <a:t>Part 5: Neural Network Models</a:t>
            </a:r>
            <a:endParaRPr b="1" sz="22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9" name="Google Shape;179;p28"/>
          <p:cNvSpPr txBox="1"/>
          <p:nvPr/>
        </p:nvSpPr>
        <p:spPr>
          <a:xfrm>
            <a:off x="673075" y="1004150"/>
            <a:ext cx="8038500" cy="12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80" name="Google Shape;180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1" name="Google Shape;181;p28"/>
          <p:cNvSpPr txBox="1"/>
          <p:nvPr/>
        </p:nvSpPr>
        <p:spPr>
          <a:xfrm>
            <a:off x="515225" y="1096175"/>
            <a:ext cx="2652600" cy="8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Model 1:</a:t>
            </a:r>
            <a:endParaRPr sz="17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1 Feature (e)     </a:t>
            </a:r>
            <a:r>
              <a:rPr lang="en" sz="17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͢ </a:t>
            </a:r>
            <a:endParaRPr sz="17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1 Target(</a:t>
            </a:r>
            <a:r>
              <a:rPr lang="en" sz="17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Ω_m)</a:t>
            </a:r>
            <a:endParaRPr sz="17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7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82" name="Google Shape;182;p28"/>
          <p:cNvSpPr txBox="1"/>
          <p:nvPr/>
        </p:nvSpPr>
        <p:spPr>
          <a:xfrm>
            <a:off x="3366025" y="1096250"/>
            <a:ext cx="2652600" cy="8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Model 2:</a:t>
            </a:r>
            <a:endParaRPr sz="17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3 features (</a:t>
            </a:r>
            <a:r>
              <a:rPr lang="en" sz="17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e, r, d</a:t>
            </a:r>
            <a:r>
              <a:rPr lang="en" sz="17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)    </a:t>
            </a:r>
            <a:r>
              <a:rPr lang="en" sz="17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͢  </a:t>
            </a:r>
            <a:endParaRPr sz="17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1 Target(</a:t>
            </a:r>
            <a:r>
              <a:rPr lang="en" sz="17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Ω_m</a:t>
            </a:r>
            <a:r>
              <a:rPr lang="en" sz="17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)</a:t>
            </a:r>
            <a:endParaRPr sz="17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83" name="Google Shape;183;p28"/>
          <p:cNvSpPr txBox="1"/>
          <p:nvPr/>
        </p:nvSpPr>
        <p:spPr>
          <a:xfrm>
            <a:off x="6368550" y="1004150"/>
            <a:ext cx="2652600" cy="11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Model 3:</a:t>
            </a:r>
            <a:endParaRPr sz="17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3 features (</a:t>
            </a:r>
            <a:r>
              <a:rPr lang="en" sz="17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e, r, d</a:t>
            </a:r>
            <a:r>
              <a:rPr lang="en" sz="17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)    </a:t>
            </a:r>
            <a:r>
              <a:rPr lang="en" sz="17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͢ </a:t>
            </a:r>
            <a:endParaRPr sz="17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All Targets(</a:t>
            </a:r>
            <a:r>
              <a:rPr lang="en" sz="17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Ω_m</a:t>
            </a:r>
            <a:r>
              <a:rPr lang="en" sz="17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n_s, h, </a:t>
            </a:r>
            <a:r>
              <a:rPr lang="en" sz="17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Ω</a:t>
            </a:r>
            <a:r>
              <a:rPr lang="en" sz="17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_b, σ_8)</a:t>
            </a:r>
            <a:endParaRPr sz="17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184" name="Google Shape;184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075" y="2351550"/>
            <a:ext cx="2870801" cy="187114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5" name="Google Shape;185;p28"/>
          <p:cNvCxnSpPr/>
          <p:nvPr/>
        </p:nvCxnSpPr>
        <p:spPr>
          <a:xfrm flipH="1">
            <a:off x="2031200" y="2457925"/>
            <a:ext cx="3900" cy="1586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86" name="Google Shape;186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00274" y="2351550"/>
            <a:ext cx="2943466" cy="18711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7" name="Google Shape;187;p28"/>
          <p:cNvCxnSpPr/>
          <p:nvPr/>
        </p:nvCxnSpPr>
        <p:spPr>
          <a:xfrm flipH="1">
            <a:off x="4474175" y="2457925"/>
            <a:ext cx="3300" cy="159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88" name="Google Shape;188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81148" y="2315698"/>
            <a:ext cx="2943476" cy="187115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9" name="Google Shape;189;p28"/>
          <p:cNvCxnSpPr/>
          <p:nvPr/>
        </p:nvCxnSpPr>
        <p:spPr>
          <a:xfrm>
            <a:off x="8042000" y="2414975"/>
            <a:ext cx="9900" cy="1605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CCCCC"/>
        </a:solidFill>
      </p:bgPr>
    </p:bg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9"/>
          <p:cNvSpPr txBox="1"/>
          <p:nvPr/>
        </p:nvSpPr>
        <p:spPr>
          <a:xfrm>
            <a:off x="515225" y="241175"/>
            <a:ext cx="48015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Montserrat"/>
                <a:ea typeface="Montserrat"/>
                <a:cs typeface="Montserrat"/>
                <a:sym typeface="Montserrat"/>
              </a:rPr>
              <a:t>Part 6: Fine Tuning NNs</a:t>
            </a:r>
            <a:endParaRPr b="1" sz="22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5" name="Google Shape;195;p29"/>
          <p:cNvSpPr txBox="1"/>
          <p:nvPr/>
        </p:nvSpPr>
        <p:spPr>
          <a:xfrm>
            <a:off x="673075" y="699300"/>
            <a:ext cx="8116500" cy="23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Hyperparameter Optimization:</a:t>
            </a:r>
            <a:endParaRPr sz="17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 Medium"/>
              <a:buAutoNum type="arabicPeriod"/>
            </a:pPr>
            <a:r>
              <a:rPr lang="en" sz="17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Grid Search	</a:t>
            </a:r>
            <a:endParaRPr sz="17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365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 Medium"/>
              <a:buAutoNum type="alphaLcPeriod"/>
            </a:pPr>
            <a:r>
              <a:rPr lang="en" sz="17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Generates models for all possible combinations of given hyperparameters. </a:t>
            </a:r>
            <a:endParaRPr sz="17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 Medium"/>
              <a:buAutoNum type="arabicPeriod"/>
            </a:pPr>
            <a:r>
              <a:rPr lang="en" sz="17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Optuna Optimization (Used by authors)</a:t>
            </a:r>
            <a:endParaRPr sz="17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365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 Medium"/>
              <a:buAutoNum type="alphaLcPeriod"/>
            </a:pPr>
            <a:r>
              <a:rPr lang="en" sz="17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Tree-structured Parzen Estimator (TPE) algorithm.</a:t>
            </a:r>
            <a:endParaRPr sz="17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96" name="Google Shape;196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7" name="Google Shape;19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41050" y="571909"/>
            <a:ext cx="2225700" cy="46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01600" y="116113"/>
            <a:ext cx="1723725" cy="1378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3138925"/>
            <a:ext cx="2876866" cy="1852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99088" y="3138936"/>
            <a:ext cx="2876876" cy="18521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45775" y="3161675"/>
            <a:ext cx="2876876" cy="18521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CCCCC"/>
        </a:solidFill>
      </p:bgPr>
    </p:bg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0"/>
          <p:cNvSpPr txBox="1"/>
          <p:nvPr/>
        </p:nvSpPr>
        <p:spPr>
          <a:xfrm>
            <a:off x="515225" y="241175"/>
            <a:ext cx="6725700" cy="8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Montserrat"/>
                <a:ea typeface="Montserrat"/>
                <a:cs typeface="Montserrat"/>
                <a:sym typeface="Montserrat"/>
              </a:rPr>
              <a:t>Part 7: Evaluating Model Performance</a:t>
            </a:r>
            <a:endParaRPr b="1" sz="22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7" name="Google Shape;207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208" name="Google Shape;208;p30"/>
          <p:cNvGraphicFramePr/>
          <p:nvPr/>
        </p:nvGraphicFramePr>
        <p:xfrm>
          <a:off x="821050" y="7564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{ED0108F9-FD71-4E5E-9B5D-565D4A0FEA85}</a:tableStyleId>
              </a:tblPr>
              <a:tblGrid>
                <a:gridCol w="1941525"/>
                <a:gridCol w="1941525"/>
                <a:gridCol w="1941525"/>
                <a:gridCol w="1941525"/>
              </a:tblGrid>
              <a:tr h="308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Void Property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Ellipticity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All Three Void Properties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All Three Void Properties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08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Parameter 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700">
                          <a:solidFill>
                            <a:schemeClr val="dk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Ω_m 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700">
                          <a:solidFill>
                            <a:schemeClr val="dk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Ω_m </a:t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solidFill>
                            <a:schemeClr val="dk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σ_8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08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MAE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0.0504</a:t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0.0444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0.0438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08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R^2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0.6852</a:t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0.</a:t>
                      </a:r>
                      <a:r>
                        <a:rPr lang="en">
                          <a:solidFill>
                            <a:schemeClr val="dk1"/>
                          </a:solidFill>
                        </a:rPr>
                        <a:t>7534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0.7564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08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RMSE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0.0634</a:t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 0.0561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0.0576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08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MSE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0.0040</a:t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 0.0032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0.0033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</a:tbl>
          </a:graphicData>
        </a:graphic>
      </p:graphicFrame>
      <p:pic>
        <p:nvPicPr>
          <p:cNvPr id="209" name="Google Shape;209;p30"/>
          <p:cNvPicPr preferRelativeResize="0"/>
          <p:nvPr/>
        </p:nvPicPr>
        <p:blipFill rotWithShape="1">
          <a:blip r:embed="rId3">
            <a:alphaModFix/>
          </a:blip>
          <a:srcRect b="0" l="0" r="0" t="20829"/>
          <a:stretch/>
        </p:blipFill>
        <p:spPr>
          <a:xfrm>
            <a:off x="1967925" y="3532700"/>
            <a:ext cx="5208149" cy="131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CCCCC"/>
        </a:solidFill>
      </p:bgPr>
    </p:bg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1"/>
          <p:cNvSpPr txBox="1"/>
          <p:nvPr/>
        </p:nvSpPr>
        <p:spPr>
          <a:xfrm>
            <a:off x="515225" y="241175"/>
            <a:ext cx="6768000" cy="8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Montserrat"/>
                <a:ea typeface="Montserrat"/>
                <a:cs typeface="Montserrat"/>
                <a:sym typeface="Montserrat"/>
              </a:rPr>
              <a:t>Part 7</a:t>
            </a:r>
            <a:r>
              <a:rPr b="1" lang="en" sz="2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: Evaluating Model Performance</a:t>
            </a:r>
            <a:endParaRPr b="1" sz="2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5" name="Google Shape;215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6" name="Google Shape;21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175" y="1096175"/>
            <a:ext cx="8167659" cy="3597190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31"/>
          <p:cNvSpPr txBox="1"/>
          <p:nvPr/>
        </p:nvSpPr>
        <p:spPr>
          <a:xfrm>
            <a:off x="7146875" y="745250"/>
            <a:ext cx="1453500" cy="2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</a:rPr>
              <a:t>R^2 = 0.6852</a:t>
            </a:r>
            <a:endParaRPr b="1" sz="20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CCCCC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5100" y="604300"/>
            <a:ext cx="7955575" cy="4124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CCCCC"/>
        </a:solidFill>
      </p:bgPr>
    </p:bg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2"/>
          <p:cNvSpPr txBox="1"/>
          <p:nvPr/>
        </p:nvSpPr>
        <p:spPr>
          <a:xfrm>
            <a:off x="515225" y="241175"/>
            <a:ext cx="6768000" cy="8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Montserrat"/>
                <a:ea typeface="Montserrat"/>
                <a:cs typeface="Montserrat"/>
                <a:sym typeface="Montserrat"/>
              </a:rPr>
              <a:t>Part 7</a:t>
            </a:r>
            <a:r>
              <a:rPr b="1" lang="en" sz="2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: Evaluating Model Performance</a:t>
            </a:r>
            <a:endParaRPr b="1" sz="2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3" name="Google Shape;223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24" name="Google Shape;22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175" y="1096175"/>
            <a:ext cx="8167659" cy="3597190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32"/>
          <p:cNvSpPr txBox="1"/>
          <p:nvPr/>
        </p:nvSpPr>
        <p:spPr>
          <a:xfrm>
            <a:off x="7407150" y="769775"/>
            <a:ext cx="1440000" cy="2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R^2 = </a:t>
            </a:r>
            <a:r>
              <a:rPr b="1" lang="en">
                <a:solidFill>
                  <a:schemeClr val="dk1"/>
                </a:solidFill>
              </a:rPr>
              <a:t>0.7534</a:t>
            </a:r>
            <a:endParaRPr b="1"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CCCCC"/>
        </a:solidFill>
      </p:bgPr>
    </p:bg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3"/>
          <p:cNvSpPr txBox="1"/>
          <p:nvPr/>
        </p:nvSpPr>
        <p:spPr>
          <a:xfrm>
            <a:off x="515225" y="241175"/>
            <a:ext cx="6768000" cy="8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Montserrat"/>
                <a:ea typeface="Montserrat"/>
                <a:cs typeface="Montserrat"/>
                <a:sym typeface="Montserrat"/>
              </a:rPr>
              <a:t>Part 7</a:t>
            </a:r>
            <a:r>
              <a:rPr b="1" lang="en" sz="2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: Evaluating Model Performance</a:t>
            </a:r>
            <a:endParaRPr b="1" sz="2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1" name="Google Shape;231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32" name="Google Shape;23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175" y="1096175"/>
            <a:ext cx="8167659" cy="3597190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33"/>
          <p:cNvSpPr txBox="1"/>
          <p:nvPr/>
        </p:nvSpPr>
        <p:spPr>
          <a:xfrm>
            <a:off x="7283225" y="758900"/>
            <a:ext cx="1372500" cy="2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R^2 = 0.</a:t>
            </a:r>
            <a:r>
              <a:rPr b="1" lang="en">
                <a:solidFill>
                  <a:schemeClr val="dk1"/>
                </a:solidFill>
              </a:rPr>
              <a:t>7564</a:t>
            </a:r>
            <a:endParaRPr b="1"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CCCCC"/>
        </a:solidFill>
      </p:bgPr>
    </p:bg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4"/>
          <p:cNvSpPr txBox="1"/>
          <p:nvPr/>
        </p:nvSpPr>
        <p:spPr>
          <a:xfrm>
            <a:off x="515225" y="241175"/>
            <a:ext cx="6768000" cy="8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Montserrat"/>
                <a:ea typeface="Montserrat"/>
                <a:cs typeface="Montserrat"/>
                <a:sym typeface="Montserrat"/>
              </a:rPr>
              <a:t>Part 7</a:t>
            </a:r>
            <a:r>
              <a:rPr b="1" lang="en" sz="2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: Evaluating Model Performance</a:t>
            </a:r>
            <a:endParaRPr b="1" sz="2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9" name="Google Shape;239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240" name="Google Shape;240;p34"/>
          <p:cNvGraphicFramePr/>
          <p:nvPr/>
        </p:nvGraphicFramePr>
        <p:xfrm>
          <a:off x="681300" y="1096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{ED0108F9-FD71-4E5E-9B5D-565D4A0FEA85}</a:tableStyleId>
              </a:tblPr>
              <a:tblGrid>
                <a:gridCol w="1296900"/>
                <a:gridCol w="1296900"/>
                <a:gridCol w="1296900"/>
                <a:gridCol w="1296900"/>
                <a:gridCol w="1296900"/>
                <a:gridCol w="1296900"/>
              </a:tblGrid>
              <a:tr h="7193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Parameter 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700">
                          <a:solidFill>
                            <a:schemeClr val="dk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Ω_m 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700">
                          <a:solidFill>
                            <a:schemeClr val="dk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Ω_b </a:t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solidFill>
                            <a:schemeClr val="dk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h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solidFill>
                            <a:schemeClr val="dk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n_s</a:t>
                      </a:r>
                      <a:endParaRPr sz="1700">
                        <a:solidFill>
                          <a:schemeClr val="dk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σ</a:t>
                      </a:r>
                      <a:r>
                        <a:rPr lang="en" sz="1700">
                          <a:solidFill>
                            <a:schemeClr val="dk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_8</a:t>
                      </a:r>
                      <a:endParaRPr sz="1700">
                        <a:solidFill>
                          <a:schemeClr val="dk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91425" marB="91425" marR="91425" marL="91425"/>
                </a:tc>
              </a:tr>
              <a:tr h="644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MAE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0.0454</a:t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0.0098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0.0964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0.0820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0.0446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644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R^2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0.7582</a:t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">
                          <a:solidFill>
                            <a:schemeClr val="dk1"/>
                          </a:solidFill>
                        </a:rPr>
                        <a:t>0.0036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0.0143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0.2889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0.7612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644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RMSE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0.0556</a:t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 0.0115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0.1141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0.0985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0.0570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644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MSE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0.0031</a:t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 0.0001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0.0130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0.0097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0.0032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CCCCC"/>
        </a:solidFill>
      </p:bgPr>
    </p:bg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5"/>
          <p:cNvSpPr txBox="1"/>
          <p:nvPr/>
        </p:nvSpPr>
        <p:spPr>
          <a:xfrm>
            <a:off x="515225" y="241175"/>
            <a:ext cx="6768000" cy="8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Montserrat"/>
                <a:ea typeface="Montserrat"/>
                <a:cs typeface="Montserrat"/>
                <a:sym typeface="Montserrat"/>
              </a:rPr>
              <a:t>Part 7</a:t>
            </a:r>
            <a:r>
              <a:rPr b="1" lang="en" sz="2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: Evaluating Model Performance</a:t>
            </a:r>
            <a:endParaRPr b="1" sz="2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6" name="Google Shape;246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47" name="Google Shape;24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700" y="1096175"/>
            <a:ext cx="8154125" cy="3617475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35"/>
          <p:cNvSpPr txBox="1"/>
          <p:nvPr/>
        </p:nvSpPr>
        <p:spPr>
          <a:xfrm>
            <a:off x="7130825" y="758900"/>
            <a:ext cx="1524900" cy="2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R^2 = 0.</a:t>
            </a:r>
            <a:r>
              <a:rPr b="1" lang="en">
                <a:solidFill>
                  <a:schemeClr val="dk1"/>
                </a:solidFill>
              </a:rPr>
              <a:t>7582</a:t>
            </a:r>
            <a:endParaRPr b="1"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CCCCC"/>
        </a:solidFill>
      </p:bgPr>
    </p:bg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6"/>
          <p:cNvSpPr txBox="1"/>
          <p:nvPr/>
        </p:nvSpPr>
        <p:spPr>
          <a:xfrm>
            <a:off x="515225" y="241175"/>
            <a:ext cx="6768000" cy="8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Montserrat"/>
                <a:ea typeface="Montserrat"/>
                <a:cs typeface="Montserrat"/>
                <a:sym typeface="Montserrat"/>
              </a:rPr>
              <a:t>Part 7</a:t>
            </a:r>
            <a:r>
              <a:rPr b="1" lang="en" sz="2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: Evaluating Model Performance</a:t>
            </a:r>
            <a:endParaRPr b="1" sz="2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4" name="Google Shape;254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55" name="Google Shape;25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800" y="1096175"/>
            <a:ext cx="8115026" cy="3600122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36"/>
          <p:cNvSpPr txBox="1"/>
          <p:nvPr/>
        </p:nvSpPr>
        <p:spPr>
          <a:xfrm>
            <a:off x="7049175" y="758900"/>
            <a:ext cx="1606800" cy="2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R^2 = 0.</a:t>
            </a:r>
            <a:r>
              <a:rPr b="1" lang="en">
                <a:solidFill>
                  <a:schemeClr val="dk1"/>
                </a:solidFill>
              </a:rPr>
              <a:t>7612</a:t>
            </a:r>
            <a:endParaRPr b="1"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CCCCC"/>
        </a:solidFill>
      </p:bgPr>
    </p:bg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7"/>
          <p:cNvSpPr txBox="1"/>
          <p:nvPr/>
        </p:nvSpPr>
        <p:spPr>
          <a:xfrm>
            <a:off x="515225" y="241175"/>
            <a:ext cx="6768000" cy="8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Montserrat"/>
                <a:ea typeface="Montserrat"/>
                <a:cs typeface="Montserrat"/>
                <a:sym typeface="Montserrat"/>
              </a:rPr>
              <a:t>Part 7</a:t>
            </a:r>
            <a:r>
              <a:rPr b="1" lang="en" sz="2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: Evaluating Model Performance</a:t>
            </a:r>
            <a:endParaRPr b="1" sz="2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63" name="Google Shape;26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389" y="941025"/>
            <a:ext cx="4451612" cy="1946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01565" y="941025"/>
            <a:ext cx="4419586" cy="1946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78200" y="2931000"/>
            <a:ext cx="4387575" cy="1946475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37"/>
          <p:cNvSpPr txBox="1"/>
          <p:nvPr/>
        </p:nvSpPr>
        <p:spPr>
          <a:xfrm>
            <a:off x="184975" y="2931000"/>
            <a:ext cx="1481100" cy="2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R^2 = -0.</a:t>
            </a:r>
            <a:r>
              <a:rPr b="1" lang="en">
                <a:solidFill>
                  <a:schemeClr val="dk1"/>
                </a:solidFill>
              </a:rPr>
              <a:t>0036</a:t>
            </a:r>
            <a:endParaRPr b="1" sz="1800">
              <a:solidFill>
                <a:schemeClr val="dk2"/>
              </a:solidFill>
            </a:endParaRPr>
          </a:p>
        </p:txBody>
      </p:sp>
      <p:sp>
        <p:nvSpPr>
          <p:cNvPr id="267" name="Google Shape;267;p37"/>
          <p:cNvSpPr txBox="1"/>
          <p:nvPr/>
        </p:nvSpPr>
        <p:spPr>
          <a:xfrm>
            <a:off x="7351225" y="2931000"/>
            <a:ext cx="1481100" cy="2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R^2 = 0.</a:t>
            </a:r>
            <a:r>
              <a:rPr b="1" lang="en">
                <a:solidFill>
                  <a:schemeClr val="dk1"/>
                </a:solidFill>
              </a:rPr>
              <a:t>0143</a:t>
            </a:r>
            <a:endParaRPr b="1" sz="1800">
              <a:solidFill>
                <a:schemeClr val="dk2"/>
              </a:solidFill>
            </a:endParaRPr>
          </a:p>
        </p:txBody>
      </p:sp>
      <p:sp>
        <p:nvSpPr>
          <p:cNvPr id="268" name="Google Shape;268;p37"/>
          <p:cNvSpPr txBox="1"/>
          <p:nvPr/>
        </p:nvSpPr>
        <p:spPr>
          <a:xfrm>
            <a:off x="6878563" y="4380325"/>
            <a:ext cx="1481100" cy="2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R^2 = 0.</a:t>
            </a:r>
            <a:r>
              <a:rPr b="1" lang="en">
                <a:solidFill>
                  <a:schemeClr val="dk1"/>
                </a:solidFill>
              </a:rPr>
              <a:t>2889</a:t>
            </a:r>
            <a:endParaRPr b="1"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CCCCC"/>
        </a:solidFill>
      </p:bgPr>
    </p:bg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4" name="Google Shape;274;p38"/>
          <p:cNvSpPr txBox="1"/>
          <p:nvPr/>
        </p:nvSpPr>
        <p:spPr>
          <a:xfrm>
            <a:off x="474150" y="351175"/>
            <a:ext cx="8547000" cy="62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Conclusions</a:t>
            </a:r>
            <a:endParaRPr b="1" sz="24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5" name="Google Shape;275;p38"/>
          <p:cNvSpPr txBox="1"/>
          <p:nvPr/>
        </p:nvSpPr>
        <p:spPr>
          <a:xfrm>
            <a:off x="923850" y="870025"/>
            <a:ext cx="7296300" cy="41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 Medium"/>
              <a:buChar char="●"/>
            </a:pPr>
            <a:r>
              <a:rPr lang="en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Implemented and end-to-end Neural Network model in Tensorflow!</a:t>
            </a: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○"/>
            </a:pPr>
            <a:r>
              <a:rPr lang="en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Deep Sets and more complicated architectures</a:t>
            </a: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●"/>
            </a:pPr>
            <a:r>
              <a:rPr lang="en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Our results are within reasonable error bounds as compared to the paper</a:t>
            </a: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●"/>
            </a:pPr>
            <a:r>
              <a:rPr lang="en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Hypertuning improved model performance according to R^2 metrics</a:t>
            </a: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●"/>
            </a:pPr>
            <a:r>
              <a:rPr lang="en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Able to create mapping from void parameters to cosmological parameters Ω_m and σ_8!</a:t>
            </a: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CCCCC"/>
        </a:solidFill>
      </p:bgPr>
    </p:bg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9"/>
          <p:cNvSpPr txBox="1"/>
          <p:nvPr/>
        </p:nvSpPr>
        <p:spPr>
          <a:xfrm>
            <a:off x="515225" y="241175"/>
            <a:ext cx="4801500" cy="8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Montserrat"/>
                <a:ea typeface="Montserrat"/>
                <a:cs typeface="Montserrat"/>
                <a:sym typeface="Montserrat"/>
              </a:rPr>
              <a:t>References </a:t>
            </a:r>
            <a:endParaRPr b="1" sz="22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1" name="Google Shape;281;p39"/>
          <p:cNvSpPr txBox="1"/>
          <p:nvPr/>
        </p:nvSpPr>
        <p:spPr>
          <a:xfrm>
            <a:off x="554700" y="1122525"/>
            <a:ext cx="3407100" cy="32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82" name="Google Shape;282;p39"/>
          <p:cNvSpPr txBox="1"/>
          <p:nvPr/>
        </p:nvSpPr>
        <p:spPr>
          <a:xfrm>
            <a:off x="673075" y="1004150"/>
            <a:ext cx="8116500" cy="239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 Medium"/>
              <a:buAutoNum type="arabicPeriod"/>
            </a:pPr>
            <a:r>
              <a:rPr lang="en" sz="1700" u="sng">
                <a:solidFill>
                  <a:schemeClr val="hlink"/>
                </a:solidFill>
                <a:latin typeface="Montserrat Medium"/>
                <a:ea typeface="Montserrat Medium"/>
                <a:cs typeface="Montserrat Medium"/>
                <a:sym typeface="Montserrat Medium"/>
                <a:hlinkClick r:id="rId3"/>
              </a:rPr>
              <a:t>https://www.scientificamerican.com/article/how-analyzing-cosmic-nothing-might-explain-everything/</a:t>
            </a:r>
            <a:endParaRPr sz="17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 Medium"/>
              <a:buAutoNum type="arabicPeriod"/>
            </a:pPr>
            <a:r>
              <a:rPr lang="en" sz="1700" u="sng">
                <a:solidFill>
                  <a:schemeClr val="hlink"/>
                </a:solidFill>
                <a:latin typeface="Montserrat Medium"/>
                <a:ea typeface="Montserrat Medium"/>
                <a:cs typeface="Montserrat Medium"/>
                <a:sym typeface="Montserrat Medium"/>
                <a:hlinkClick r:id="rId4"/>
              </a:rPr>
              <a:t>https://astronomynow.com/2016/08/12/astronomers-use-cosmic-voids-to-study-the-universe/</a:t>
            </a:r>
            <a:endParaRPr sz="17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 Medium"/>
              <a:buAutoNum type="arabicPeriod"/>
            </a:pPr>
            <a:r>
              <a:rPr lang="en" sz="1700" u="sng">
                <a:solidFill>
                  <a:schemeClr val="hlink"/>
                </a:solidFill>
                <a:latin typeface="Montserrat Medium"/>
                <a:ea typeface="Montserrat Medium"/>
                <a:cs typeface="Montserrat Medium"/>
                <a:sym typeface="Montserrat Medium"/>
                <a:hlinkClick r:id="rId5"/>
              </a:rPr>
              <a:t>https://www.space.com/why-avoid-the-cosmic-voids.html</a:t>
            </a:r>
            <a:endParaRPr sz="17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 Medium"/>
              <a:buAutoNum type="arabicPeriod"/>
            </a:pPr>
            <a:r>
              <a:rPr lang="en" sz="1700" u="sng">
                <a:solidFill>
                  <a:schemeClr val="hlink"/>
                </a:solidFill>
                <a:latin typeface="Montserrat Medium"/>
                <a:ea typeface="Montserrat Medium"/>
                <a:cs typeface="Montserrat Medium"/>
                <a:sym typeface="Montserrat Medium"/>
                <a:hlinkClick r:id="rId6"/>
              </a:rPr>
              <a:t>https://www.worldscientific.com/doi/pdf/10.1142/S2010194511000092</a:t>
            </a:r>
            <a:endParaRPr sz="17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83" name="Google Shape;283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CCCCC"/>
        </a:solidFill>
      </p:bgPr>
    </p:bg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0"/>
          <p:cNvSpPr txBox="1"/>
          <p:nvPr>
            <p:ph type="ctrTitle"/>
          </p:nvPr>
        </p:nvSpPr>
        <p:spPr>
          <a:xfrm>
            <a:off x="982050" y="1385100"/>
            <a:ext cx="7179900" cy="237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4080">
                <a:latin typeface="Montserrat"/>
                <a:ea typeface="Montserrat"/>
                <a:cs typeface="Montserrat"/>
                <a:sym typeface="Montserrat"/>
              </a:rPr>
              <a:t>QUESTIONS?</a:t>
            </a:r>
            <a:endParaRPr b="1" sz="408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9" name="Google Shape;289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CCCCC"/>
        </a:solid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/>
        </p:nvSpPr>
        <p:spPr>
          <a:xfrm>
            <a:off x="452675" y="210750"/>
            <a:ext cx="7956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What are </a:t>
            </a:r>
            <a:r>
              <a:rPr b="1" lang="en" sz="24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Cosmic Voids</a:t>
            </a:r>
            <a:r>
              <a:rPr b="1" lang="en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? </a:t>
            </a:r>
            <a:endParaRPr b="1"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9" name="Google Shape;69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0" name="Google Shape;70;p15"/>
          <p:cNvSpPr txBox="1"/>
          <p:nvPr/>
        </p:nvSpPr>
        <p:spPr>
          <a:xfrm>
            <a:off x="7101550" y="4358600"/>
            <a:ext cx="17748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Image Source: Wikipedia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71" name="Google Shape;7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4475" y="958475"/>
            <a:ext cx="4026001" cy="4026001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5"/>
          <p:cNvSpPr txBox="1"/>
          <p:nvPr/>
        </p:nvSpPr>
        <p:spPr>
          <a:xfrm>
            <a:off x="6608650" y="2043688"/>
            <a:ext cx="2267700" cy="14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Vast regions</a:t>
            </a:r>
            <a:r>
              <a:rPr lang="en" sz="24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of relatively </a:t>
            </a:r>
            <a:r>
              <a:rPr lang="en" sz="2400">
                <a:solidFill>
                  <a:srgbClr val="FF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low densities </a:t>
            </a:r>
            <a:endParaRPr sz="2400">
              <a:solidFill>
                <a:srgbClr val="FF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CCCCC"/>
        </a:solid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/>
        </p:nvSpPr>
        <p:spPr>
          <a:xfrm>
            <a:off x="452675" y="210750"/>
            <a:ext cx="7956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What are </a:t>
            </a:r>
            <a:r>
              <a:rPr b="1" lang="en" sz="24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Cosmic Voids</a:t>
            </a:r>
            <a:r>
              <a:rPr b="1" lang="en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? </a:t>
            </a:r>
            <a:endParaRPr b="1"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8" name="Google Shape;78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9" name="Google Shape;7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1949" y="914400"/>
            <a:ext cx="4907200" cy="4028876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6"/>
          <p:cNvSpPr txBox="1"/>
          <p:nvPr/>
        </p:nvSpPr>
        <p:spPr>
          <a:xfrm>
            <a:off x="7101550" y="4358600"/>
            <a:ext cx="17748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Image Source: Wikipedia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81" name="Google Shape;81;p16"/>
          <p:cNvSpPr txBox="1"/>
          <p:nvPr/>
        </p:nvSpPr>
        <p:spPr>
          <a:xfrm>
            <a:off x="6753450" y="1982088"/>
            <a:ext cx="2267700" cy="14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Vast regions</a:t>
            </a:r>
            <a:r>
              <a:rPr lang="en" sz="24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of relatively </a:t>
            </a:r>
            <a:r>
              <a:rPr lang="en" sz="2400">
                <a:solidFill>
                  <a:srgbClr val="FF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low densities </a:t>
            </a:r>
            <a:endParaRPr sz="2400">
              <a:solidFill>
                <a:srgbClr val="FF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CCCCC"/>
        </a:solid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/>
          <p:nvPr/>
        </p:nvSpPr>
        <p:spPr>
          <a:xfrm>
            <a:off x="417375" y="222525"/>
            <a:ext cx="7956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What are </a:t>
            </a:r>
            <a:r>
              <a:rPr b="1" lang="en" sz="2400">
                <a:solidFill>
                  <a:srgbClr val="10AD22"/>
                </a:solidFill>
                <a:latin typeface="Montserrat"/>
                <a:ea typeface="Montserrat"/>
                <a:cs typeface="Montserrat"/>
                <a:sym typeface="Montserrat"/>
              </a:rPr>
              <a:t>Cosmological Parameters</a:t>
            </a:r>
            <a:r>
              <a:rPr b="1" lang="en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? </a:t>
            </a:r>
            <a:endParaRPr b="1"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7" name="Google Shape;87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8" name="Google Shape;88;p17"/>
          <p:cNvSpPr txBox="1"/>
          <p:nvPr/>
        </p:nvSpPr>
        <p:spPr>
          <a:xfrm>
            <a:off x="7101550" y="4358600"/>
            <a:ext cx="17748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Image Source: Wikipedia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89" name="Google Shape;89;p17"/>
          <p:cNvPicPr preferRelativeResize="0"/>
          <p:nvPr/>
        </p:nvPicPr>
        <p:blipFill rotWithShape="1">
          <a:blip r:embed="rId3">
            <a:alphaModFix/>
          </a:blip>
          <a:srcRect b="1951" l="0" r="0" t="0"/>
          <a:stretch/>
        </p:blipFill>
        <p:spPr>
          <a:xfrm>
            <a:off x="417375" y="1084000"/>
            <a:ext cx="5326400" cy="3509274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7"/>
          <p:cNvSpPr txBox="1"/>
          <p:nvPr/>
        </p:nvSpPr>
        <p:spPr>
          <a:xfrm>
            <a:off x="5890425" y="1578475"/>
            <a:ext cx="2878200" cy="22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We only focus on </a:t>
            </a:r>
            <a:r>
              <a:rPr b="1" lang="en" sz="1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the 5 following parameters:</a:t>
            </a:r>
            <a:r>
              <a:rPr b="1" lang="en" sz="1900">
                <a:solidFill>
                  <a:srgbClr val="10AD22"/>
                </a:solidFill>
                <a:latin typeface="Montserrat"/>
                <a:ea typeface="Montserrat"/>
                <a:cs typeface="Montserrat"/>
                <a:sym typeface="Montserrat"/>
              </a:rPr>
              <a:t>        </a:t>
            </a:r>
            <a:r>
              <a:rPr lang="en" sz="1900">
                <a:solidFill>
                  <a:srgbClr val="4A86E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Ω</a:t>
            </a:r>
            <a:r>
              <a:rPr b="1" lang="en" sz="1900">
                <a:solidFill>
                  <a:srgbClr val="4A86E8"/>
                </a:solidFill>
                <a:latin typeface="Montserrat"/>
                <a:ea typeface="Montserrat"/>
                <a:cs typeface="Montserrat"/>
                <a:sym typeface="Montserrat"/>
              </a:rPr>
              <a:t>_m, </a:t>
            </a:r>
            <a:r>
              <a:rPr lang="en" sz="1900">
                <a:solidFill>
                  <a:srgbClr val="4A86E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Ω</a:t>
            </a:r>
            <a:r>
              <a:rPr b="1" lang="en" sz="1900">
                <a:solidFill>
                  <a:srgbClr val="4A86E8"/>
                </a:solidFill>
                <a:latin typeface="Montserrat"/>
                <a:ea typeface="Montserrat"/>
                <a:cs typeface="Montserrat"/>
                <a:sym typeface="Montserrat"/>
              </a:rPr>
              <a:t>_b, </a:t>
            </a:r>
            <a:r>
              <a:rPr b="1" lang="en" sz="1900">
                <a:solidFill>
                  <a:srgbClr val="4A86E8"/>
                </a:solidFill>
                <a:latin typeface="Montserrat"/>
                <a:ea typeface="Montserrat"/>
                <a:cs typeface="Montserrat"/>
                <a:sym typeface="Montserrat"/>
              </a:rPr>
              <a:t>n_s, h, 𝜎_8.</a:t>
            </a:r>
            <a:endParaRPr b="1" sz="1900">
              <a:solidFill>
                <a:srgbClr val="4A86E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CCCCC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6" name="Google Shape;96;p18"/>
          <p:cNvSpPr txBox="1"/>
          <p:nvPr/>
        </p:nvSpPr>
        <p:spPr>
          <a:xfrm>
            <a:off x="474150" y="351175"/>
            <a:ext cx="8547000" cy="62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Scientific</a:t>
            </a:r>
            <a:r>
              <a:rPr b="1" lang="en" sz="2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Question</a:t>
            </a:r>
            <a:endParaRPr b="1" sz="2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7" name="Google Shape;97;p18"/>
          <p:cNvSpPr txBox="1"/>
          <p:nvPr/>
        </p:nvSpPr>
        <p:spPr>
          <a:xfrm>
            <a:off x="337375" y="1387688"/>
            <a:ext cx="8330100" cy="19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Given </a:t>
            </a:r>
            <a:r>
              <a:rPr b="1" lang="en" sz="24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Cosmic Void Properties</a:t>
            </a:r>
            <a:r>
              <a:rPr b="1" lang="en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can we accurately </a:t>
            </a:r>
            <a:r>
              <a:rPr b="1" lang="en" sz="2400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predict</a:t>
            </a:r>
            <a:r>
              <a:rPr b="1" lang="en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the </a:t>
            </a:r>
            <a:r>
              <a:rPr b="1" lang="en" sz="2400">
                <a:solidFill>
                  <a:srgbClr val="10AD22"/>
                </a:solidFill>
                <a:latin typeface="Montserrat"/>
                <a:ea typeface="Montserrat"/>
                <a:cs typeface="Montserrat"/>
                <a:sym typeface="Montserrat"/>
              </a:rPr>
              <a:t>Cosmological Parameters</a:t>
            </a:r>
            <a:r>
              <a:rPr b="1" lang="en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of the Universe</a:t>
            </a:r>
            <a:r>
              <a:rPr b="1" lang="en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? </a:t>
            </a:r>
            <a:endParaRPr b="1"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8" name="Google Shape;98;p18"/>
          <p:cNvSpPr txBox="1"/>
          <p:nvPr/>
        </p:nvSpPr>
        <p:spPr>
          <a:xfrm>
            <a:off x="474150" y="3649450"/>
            <a:ext cx="3000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/>
          </a:p>
        </p:txBody>
      </p:sp>
      <p:sp>
        <p:nvSpPr>
          <p:cNvPr id="99" name="Google Shape;99;p18"/>
          <p:cNvSpPr txBox="1"/>
          <p:nvPr/>
        </p:nvSpPr>
        <p:spPr>
          <a:xfrm>
            <a:off x="474150" y="3718425"/>
            <a:ext cx="7024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CCCCC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5" name="Google Shape;105;p19"/>
          <p:cNvSpPr txBox="1"/>
          <p:nvPr/>
        </p:nvSpPr>
        <p:spPr>
          <a:xfrm>
            <a:off x="474150" y="351175"/>
            <a:ext cx="8547000" cy="62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Science Motivation and Why Machine Learning? </a:t>
            </a:r>
            <a:endParaRPr b="1" sz="24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6" name="Google Shape;106;p19"/>
          <p:cNvSpPr txBox="1"/>
          <p:nvPr/>
        </p:nvSpPr>
        <p:spPr>
          <a:xfrm>
            <a:off x="418800" y="500375"/>
            <a:ext cx="8306400" cy="44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Medium"/>
              <a:buChar char="●"/>
            </a:pPr>
            <a:r>
              <a:rPr b="1"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Theoretical models </a:t>
            </a:r>
            <a:r>
              <a:rPr lang="en" sz="18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require robust modelling of </a:t>
            </a:r>
            <a:r>
              <a:rPr b="1"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void size function</a:t>
            </a:r>
            <a:r>
              <a:rPr lang="en" sz="18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density profile etc. </a:t>
            </a:r>
            <a:endParaRPr sz="18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Medium"/>
              <a:buChar char="●"/>
            </a:pPr>
            <a:r>
              <a:rPr b="1"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Theoretical models</a:t>
            </a:r>
            <a:r>
              <a:rPr lang="en" sz="18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assume</a:t>
            </a:r>
            <a:r>
              <a:rPr b="1"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ideal situations </a:t>
            </a:r>
            <a:r>
              <a:rPr lang="en" sz="18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which may not be true for actual observations!</a:t>
            </a:r>
            <a:endParaRPr sz="18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</a:pPr>
            <a:r>
              <a:rPr b="1"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Large Simulation Dataset available!</a:t>
            </a:r>
            <a:endParaRPr b="1"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Medium"/>
              <a:buChar char="●"/>
            </a:pPr>
            <a:r>
              <a:rPr lang="en" sz="18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Relationship</a:t>
            </a:r>
            <a:r>
              <a:rPr lang="en" sz="18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between </a:t>
            </a:r>
            <a:r>
              <a:rPr b="1"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void properties</a:t>
            </a:r>
            <a:r>
              <a:rPr lang="en" sz="18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like ellipticity and </a:t>
            </a:r>
            <a:r>
              <a:rPr b="1"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cosmological </a:t>
            </a:r>
            <a:r>
              <a:rPr b="1"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properties</a:t>
            </a:r>
            <a:r>
              <a:rPr lang="en" sz="18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needs</a:t>
            </a:r>
            <a:r>
              <a:rPr b="1"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more exploration</a:t>
            </a:r>
            <a:r>
              <a:rPr lang="en" sz="18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!</a:t>
            </a:r>
            <a:endParaRPr sz="18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CCCCC"/>
        </a:solid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2" name="Google Shape;112;p20"/>
          <p:cNvSpPr txBox="1"/>
          <p:nvPr/>
        </p:nvSpPr>
        <p:spPr>
          <a:xfrm>
            <a:off x="474150" y="351175"/>
            <a:ext cx="8547000" cy="62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Metrics of Success</a:t>
            </a:r>
            <a:endParaRPr b="1" sz="2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3" name="Google Shape;113;p20"/>
          <p:cNvSpPr txBox="1"/>
          <p:nvPr/>
        </p:nvSpPr>
        <p:spPr>
          <a:xfrm>
            <a:off x="325300" y="1262675"/>
            <a:ext cx="8330100" cy="195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●"/>
            </a:pPr>
            <a:r>
              <a:rPr b="1" lang="en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</a:t>
            </a:r>
            <a:r>
              <a:rPr b="1" lang="en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ecreating the results </a:t>
            </a:r>
            <a:r>
              <a:rPr lang="en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from the paper! </a:t>
            </a: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●"/>
            </a:pPr>
            <a:r>
              <a:rPr lang="en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Comparing Quantitative metrics:</a:t>
            </a:r>
            <a:r>
              <a:rPr b="1" lang="en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R^2</a:t>
            </a:r>
            <a:r>
              <a:rPr lang="en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and </a:t>
            </a:r>
            <a:r>
              <a:rPr b="1" lang="en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RMSE!</a:t>
            </a:r>
            <a:endParaRPr b="1"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●"/>
            </a:pPr>
            <a:r>
              <a:rPr lang="en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Implementing end-to-end, fully connected </a:t>
            </a:r>
            <a:r>
              <a:rPr b="1" lang="en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Neural Network models</a:t>
            </a:r>
            <a:endParaRPr b="1"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4" name="Google Shape;114;p20"/>
          <p:cNvSpPr txBox="1"/>
          <p:nvPr/>
        </p:nvSpPr>
        <p:spPr>
          <a:xfrm>
            <a:off x="474150" y="3649450"/>
            <a:ext cx="3000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/>
          </a:p>
        </p:txBody>
      </p:sp>
      <p:sp>
        <p:nvSpPr>
          <p:cNvPr id="115" name="Google Shape;115;p20"/>
          <p:cNvSpPr txBox="1"/>
          <p:nvPr/>
        </p:nvSpPr>
        <p:spPr>
          <a:xfrm>
            <a:off x="474150" y="3718425"/>
            <a:ext cx="7024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CCCCC"/>
        </a:soli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/>
          <p:cNvSpPr txBox="1"/>
          <p:nvPr>
            <p:ph type="ctrTitle"/>
          </p:nvPr>
        </p:nvSpPr>
        <p:spPr>
          <a:xfrm>
            <a:off x="1001925" y="909750"/>
            <a:ext cx="7179900" cy="332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4080">
                <a:latin typeface="Montserrat"/>
                <a:ea typeface="Montserrat"/>
                <a:cs typeface="Montserrat"/>
                <a:sym typeface="Montserrat"/>
              </a:rPr>
              <a:t>              ETTING 10 GB OF VOID DATA AND PREPARING IT</a:t>
            </a:r>
            <a:endParaRPr b="1" sz="408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1" name="Google Shape;121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2" name="Google Shape;12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6326" y="1096125"/>
            <a:ext cx="1469150" cy="116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